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  <p:sldMasterId id="2147483664" r:id="rId2"/>
  </p:sldMasterIdLst>
  <p:notesMasterIdLst>
    <p:notesMasterId r:id="rId21"/>
  </p:notesMasterIdLst>
  <p:handoutMasterIdLst>
    <p:handoutMasterId r:id="rId22"/>
  </p:handoutMasterIdLst>
  <p:sldIdLst>
    <p:sldId id="257" r:id="rId3"/>
    <p:sldId id="270" r:id="rId4"/>
    <p:sldId id="272" r:id="rId5"/>
    <p:sldId id="290" r:id="rId6"/>
    <p:sldId id="289" r:id="rId7"/>
    <p:sldId id="282" r:id="rId8"/>
    <p:sldId id="284" r:id="rId9"/>
    <p:sldId id="275" r:id="rId10"/>
    <p:sldId id="295" r:id="rId11"/>
    <p:sldId id="296" r:id="rId12"/>
    <p:sldId id="297" r:id="rId13"/>
    <p:sldId id="276" r:id="rId14"/>
    <p:sldId id="277" r:id="rId15"/>
    <p:sldId id="281" r:id="rId16"/>
    <p:sldId id="283" r:id="rId17"/>
    <p:sldId id="286" r:id="rId18"/>
    <p:sldId id="298" r:id="rId19"/>
    <p:sldId id="288" r:id="rId20"/>
  </p:sldIdLst>
  <p:sldSz cx="12192000" cy="6858000"/>
  <p:notesSz cx="6858000" cy="9144000"/>
  <p:embeddedFontLst>
    <p:embeddedFont>
      <p:font typeface="Pretendard" panose="020B0600000101010101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21F2F"/>
    <a:srgbClr val="FDFDFD"/>
    <a:srgbClr val="122000"/>
    <a:srgbClr val="86929D"/>
    <a:srgbClr val="7E7E7E"/>
    <a:srgbClr val="B9B9B9"/>
    <a:srgbClr val="ADADAD"/>
    <a:srgbClr val="FFCC66"/>
    <a:srgbClr val="05264E"/>
    <a:srgbClr val="EDF2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51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0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2"/>
      </p:cViewPr>
      <p:guideLst/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FA88CF89-13A5-66CC-90D8-B81922AA3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D8DE32C-FD69-095D-2B50-D0B620220C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5E15E-69CF-4F52-BA39-BB35F08921DE}" type="datetimeFigureOut">
              <a:rPr lang="ko-KR" altLang="en-US" smtClean="0"/>
              <a:t>2026-04-02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B76A213-C006-2801-284E-F275501CAD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426CCDD-4209-252B-B16A-B8CD0DC5CE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04264-2749-400E-8E5C-FD3CD3D5DE0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542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59B7C5-DF33-4585-A7AF-4565A4FF5060}" type="datetimeFigureOut">
              <a:rPr lang="ko-KR" altLang="en-US" smtClean="0"/>
              <a:t>2026-04-02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C7098-39A4-4056-913C-236410C6DA1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22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C7098-39A4-4056-913C-236410C6DA16}" type="slidenum">
              <a:rPr lang="ko-KR" altLang="en-US" smtClean="0"/>
              <a:t>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8724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C7098-39A4-4056-913C-236410C6DA16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9853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66FC3E-D6E3-F2EC-5CD4-1A72FAF215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9495" y="389623"/>
            <a:ext cx="2257331" cy="600171"/>
          </a:xfrm>
        </p:spPr>
        <p:txBody>
          <a:bodyPr anchor="b">
            <a:noAutofit/>
          </a:bodyPr>
          <a:lstStyle>
            <a:lvl1pPr algn="l">
              <a:defRPr sz="28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목차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5220E5E-E6A8-DA2E-1665-43115DD1C75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9495" y="2295952"/>
            <a:ext cx="1980000" cy="474060"/>
          </a:xfrm>
          <a:prstGeom prst="rect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l">
              <a:buNone/>
              <a:defRPr sz="28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 dirty="0"/>
              <a:t>01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91D95D0-30C6-0889-E7BD-8F486E5B7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948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E7E7E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11A1D7-0217-3A0B-715B-31A4046B5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948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E7E7E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013C8DE-9222-F1AB-92EB-2803FEFA2746}"/>
              </a:ext>
            </a:extLst>
          </p:cNvPr>
          <p:cNvSpPr/>
          <p:nvPr userDrawn="1"/>
        </p:nvSpPr>
        <p:spPr>
          <a:xfrm>
            <a:off x="0" y="0"/>
            <a:ext cx="12077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C6C98571-B059-604F-21E0-32941FFDE7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12079" y="2295952"/>
            <a:ext cx="1980000" cy="468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/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5" name="텍스트 개체 틀 14">
            <a:extLst>
              <a:ext uri="{FF2B5EF4-FFF2-40B4-BE49-F238E27FC236}">
                <a16:creationId xmlns:a16="http://schemas.microsoft.com/office/drawing/2014/main" id="{82D78117-9237-DCDC-8428-88D7B61AD7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34663" y="2305080"/>
            <a:ext cx="1980000" cy="468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/>
            <a:r>
              <a:rPr lang="en-US" altLang="ko-KR" dirty="0"/>
              <a:t>03</a:t>
            </a:r>
            <a:endParaRPr lang="ko-KR" altLang="en-US" dirty="0"/>
          </a:p>
        </p:txBody>
      </p:sp>
      <p:sp>
        <p:nvSpPr>
          <p:cNvPr id="17" name="텍스트 개체 틀 16">
            <a:extLst>
              <a:ext uri="{FF2B5EF4-FFF2-40B4-BE49-F238E27FC236}">
                <a16:creationId xmlns:a16="http://schemas.microsoft.com/office/drawing/2014/main" id="{DE2BD67D-B40D-0A6C-C425-65BF37B544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57247" y="2299020"/>
            <a:ext cx="1980000" cy="467924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/>
            <a:r>
              <a:rPr lang="en-US" altLang="ko-KR" dirty="0"/>
              <a:t>04</a:t>
            </a:r>
            <a:endParaRPr lang="ko-KR" altLang="en-US" dirty="0"/>
          </a:p>
        </p:txBody>
      </p:sp>
      <p:sp>
        <p:nvSpPr>
          <p:cNvPr id="19" name="텍스트 개체 틀 18">
            <a:extLst>
              <a:ext uri="{FF2B5EF4-FFF2-40B4-BE49-F238E27FC236}">
                <a16:creationId xmlns:a16="http://schemas.microsoft.com/office/drawing/2014/main" id="{B1FB16CC-3CBE-D850-7A3A-C6AE0227E9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79831" y="2308148"/>
            <a:ext cx="1980000" cy="468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/>
            <a:r>
              <a:rPr lang="en-US" altLang="ko-KR" dirty="0"/>
              <a:t>05</a:t>
            </a:r>
            <a:endParaRPr lang="ko-KR" altLang="en-US" dirty="0"/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CB9D62F7-38AE-B6D2-B182-4BB6D8B86DD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27751" y="3129674"/>
            <a:ext cx="1995295" cy="2562225"/>
          </a:xfrm>
        </p:spPr>
        <p:txBody>
          <a:bodyPr>
            <a:noAutofit/>
          </a:bodyPr>
          <a:lstStyle>
            <a:lvl1pPr marL="285750" indent="-285750">
              <a:buFont typeface="Wingdings" panose="05000000000000000000" pitchFamily="2" charset="2"/>
              <a:buChar char="§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28650" indent="-171450"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085850" indent="-171450"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050" indent="-171450">
              <a:buFont typeface="Wingdings" panose="05000000000000000000" pitchFamily="2" charset="2"/>
              <a:buChar char="§"/>
              <a:defRPr sz="1050"/>
            </a:lvl4pPr>
            <a:lvl5pPr marL="2000250" indent="-171450"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</p:txBody>
      </p:sp>
      <p:sp>
        <p:nvSpPr>
          <p:cNvPr id="9" name="텍스트 개체 틀 6">
            <a:extLst>
              <a:ext uri="{FF2B5EF4-FFF2-40B4-BE49-F238E27FC236}">
                <a16:creationId xmlns:a16="http://schemas.microsoft.com/office/drawing/2014/main" id="{2F69C0A7-6969-3170-4E63-19B4BFA9BB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3531" y="3136144"/>
            <a:ext cx="1995295" cy="2562225"/>
          </a:xfrm>
        </p:spPr>
        <p:txBody>
          <a:bodyPr>
            <a:noAutofit/>
          </a:bodyPr>
          <a:lstStyle>
            <a:lvl1pPr marL="285750" indent="-285750">
              <a:buFont typeface="Wingdings" panose="05000000000000000000" pitchFamily="2" charset="2"/>
              <a:buChar char="§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28650" indent="-171450"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085850" indent="-171450"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050" indent="-171450">
              <a:buFont typeface="Wingdings" panose="05000000000000000000" pitchFamily="2" charset="2"/>
              <a:buChar char="§"/>
              <a:defRPr sz="1050"/>
            </a:lvl4pPr>
            <a:lvl5pPr marL="2000250" indent="-171450"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</p:txBody>
      </p:sp>
      <p:sp>
        <p:nvSpPr>
          <p:cNvPr id="10" name="텍스트 개체 틀 6">
            <a:extLst>
              <a:ext uri="{FF2B5EF4-FFF2-40B4-BE49-F238E27FC236}">
                <a16:creationId xmlns:a16="http://schemas.microsoft.com/office/drawing/2014/main" id="{C4CA13DA-6084-C177-8D82-AD4C8BEDAA9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261971" y="3142614"/>
            <a:ext cx="1995295" cy="2562225"/>
          </a:xfrm>
        </p:spPr>
        <p:txBody>
          <a:bodyPr>
            <a:noAutofit/>
          </a:bodyPr>
          <a:lstStyle>
            <a:lvl1pPr marL="285750" indent="-285750">
              <a:buFont typeface="Wingdings" panose="05000000000000000000" pitchFamily="2" charset="2"/>
              <a:buChar char="§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28650" indent="-171450"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085850" indent="-171450"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050" indent="-171450">
              <a:buFont typeface="Wingdings" panose="05000000000000000000" pitchFamily="2" charset="2"/>
              <a:buChar char="§"/>
              <a:defRPr sz="1050"/>
            </a:lvl4pPr>
            <a:lvl5pPr marL="2000250" indent="-171450"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</p:txBody>
      </p:sp>
      <p:sp>
        <p:nvSpPr>
          <p:cNvPr id="11" name="텍스트 개체 틀 6">
            <a:extLst>
              <a:ext uri="{FF2B5EF4-FFF2-40B4-BE49-F238E27FC236}">
                <a16:creationId xmlns:a16="http://schemas.microsoft.com/office/drawing/2014/main" id="{444A7960-1BCD-F73E-A794-56E18F4A15C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496191" y="3123204"/>
            <a:ext cx="1995295" cy="2562225"/>
          </a:xfrm>
        </p:spPr>
        <p:txBody>
          <a:bodyPr>
            <a:noAutofit/>
          </a:bodyPr>
          <a:lstStyle>
            <a:lvl1pPr marL="285750" indent="-285750">
              <a:buFont typeface="Wingdings" panose="05000000000000000000" pitchFamily="2" charset="2"/>
              <a:buChar char="§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28650" indent="-171450"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085850" indent="-171450"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050" indent="-171450">
              <a:buFont typeface="Wingdings" panose="05000000000000000000" pitchFamily="2" charset="2"/>
              <a:buChar char="§"/>
              <a:defRPr sz="1050"/>
            </a:lvl4pPr>
            <a:lvl5pPr marL="2000250" indent="-171450"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</p:txBody>
      </p:sp>
      <p:sp>
        <p:nvSpPr>
          <p:cNvPr id="13" name="텍스트 개체 틀 6">
            <a:extLst>
              <a:ext uri="{FF2B5EF4-FFF2-40B4-BE49-F238E27FC236}">
                <a16:creationId xmlns:a16="http://schemas.microsoft.com/office/drawing/2014/main" id="{0AA7199F-AA3B-E183-4411-E0D047D02D0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730412" y="3149083"/>
            <a:ext cx="1995295" cy="2562225"/>
          </a:xfrm>
        </p:spPr>
        <p:txBody>
          <a:bodyPr>
            <a:noAutofit/>
          </a:bodyPr>
          <a:lstStyle>
            <a:lvl1pPr marL="285750" indent="-285750">
              <a:buFont typeface="Wingdings" panose="05000000000000000000" pitchFamily="2" charset="2"/>
              <a:buChar char="§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28650" indent="-171450"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085850" indent="-171450"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050" indent="-171450">
              <a:buFont typeface="Wingdings" panose="05000000000000000000" pitchFamily="2" charset="2"/>
              <a:buChar char="§"/>
              <a:defRPr sz="1050"/>
            </a:lvl4pPr>
            <a:lvl5pPr marL="2000250" indent="-171450"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</p:txBody>
      </p:sp>
    </p:spTree>
    <p:extLst>
      <p:ext uri="{BB962C8B-B14F-4D97-AF65-F5344CB8AC3E}">
        <p14:creationId xmlns:p14="http://schemas.microsoft.com/office/powerpoint/2010/main" val="3166239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9431DD-0823-15BC-013D-A617C4C0A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39139"/>
            <a:ext cx="3988439" cy="845280"/>
          </a:xfrm>
        </p:spPr>
        <p:txBody>
          <a:bodyPr anchor="b">
            <a:noAutofit/>
          </a:bodyPr>
          <a:lstStyle>
            <a:lvl1pPr>
              <a:defRPr sz="2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ED1BB51-9C5D-9801-14F9-6CC613F7F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0" y="539139"/>
            <a:ext cx="6172200" cy="5629063"/>
          </a:xfrm>
        </p:spPr>
        <p:txBody>
          <a:bodyPr>
            <a:normAutofit/>
          </a:bodyPr>
          <a:lstStyle>
            <a:lvl1pPr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A9EB0D7-6C14-053E-9084-8D5447B84D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9809" y="1578752"/>
            <a:ext cx="3932237" cy="458945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8" name="날짜 개체 틀 3">
            <a:extLst>
              <a:ext uri="{FF2B5EF4-FFF2-40B4-BE49-F238E27FC236}">
                <a16:creationId xmlns:a16="http://schemas.microsoft.com/office/drawing/2014/main" id="{7FE5AFFD-81C4-2E3E-E135-84BD7FF40C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839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FC8B1D1C-5B7F-A488-E5DC-47CA7FCB5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839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7E6EADB-7EF8-3A1B-C483-7C161E779839}"/>
              </a:ext>
            </a:extLst>
          </p:cNvPr>
          <p:cNvSpPr/>
          <p:nvPr userDrawn="1"/>
        </p:nvSpPr>
        <p:spPr>
          <a:xfrm flipH="1">
            <a:off x="735155" y="689788"/>
            <a:ext cx="68862" cy="5913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E4996F43-72FF-21A9-73A1-09012DB5035A}"/>
              </a:ext>
            </a:extLst>
          </p:cNvPr>
          <p:cNvCxnSpPr>
            <a:cxnSpLocks/>
          </p:cNvCxnSpPr>
          <p:nvPr userDrawn="1"/>
        </p:nvCxnSpPr>
        <p:spPr>
          <a:xfrm>
            <a:off x="695504" y="1384419"/>
            <a:ext cx="4131135" cy="0"/>
          </a:xfrm>
          <a:prstGeom prst="line">
            <a:avLst/>
          </a:prstGeom>
          <a:ln w="28575">
            <a:solidFill>
              <a:srgbClr val="0526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600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참고문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91D95D0-30C6-0889-E7BD-8F486E5B7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839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E7E7E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11A1D7-0217-3A0B-715B-31A4046B5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839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E7E7E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013C8DE-9222-F1AB-92EB-2803FEFA2746}"/>
              </a:ext>
            </a:extLst>
          </p:cNvPr>
          <p:cNvSpPr/>
          <p:nvPr userDrawn="1"/>
        </p:nvSpPr>
        <p:spPr>
          <a:xfrm>
            <a:off x="0" y="0"/>
            <a:ext cx="31413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텍스트 개체 틀 20">
            <a:extLst>
              <a:ext uri="{FF2B5EF4-FFF2-40B4-BE49-F238E27FC236}">
                <a16:creationId xmlns:a16="http://schemas.microsoft.com/office/drawing/2014/main" id="{76B52311-C8B9-4B99-5F83-BB743BE956F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50" y="1219200"/>
            <a:ext cx="10937216" cy="4957313"/>
          </a:xfrm>
        </p:spPr>
        <p:txBody>
          <a:bodyPr>
            <a:normAutofit/>
          </a:bodyPr>
          <a:lstStyle>
            <a:lvl1pPr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lvl="0"/>
            <a:endParaRPr lang="ko-KR" altLang="en-US" dirty="0"/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17349146-99DC-DAC0-1973-4255F223D0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12165"/>
            <a:ext cx="10515600" cy="787400"/>
          </a:xfrm>
        </p:spPr>
        <p:txBody>
          <a:bodyPr>
            <a:normAutofit/>
          </a:bodyPr>
          <a:lstStyle>
            <a:lvl1pPr>
              <a:defRPr sz="2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References</a:t>
            </a:r>
            <a:endParaRPr lang="ko-KR" altLang="en-US" dirty="0"/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7DADAE44-4B49-96B2-010E-B2D6F9BB56F3}"/>
              </a:ext>
            </a:extLst>
          </p:cNvPr>
          <p:cNvCxnSpPr/>
          <p:nvPr userDrawn="1"/>
        </p:nvCxnSpPr>
        <p:spPr>
          <a:xfrm>
            <a:off x="698500" y="1120201"/>
            <a:ext cx="10795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671E6DF-46C3-D579-CDCB-B278A3D52126}"/>
              </a:ext>
            </a:extLst>
          </p:cNvPr>
          <p:cNvSpPr/>
          <p:nvPr userDrawn="1"/>
        </p:nvSpPr>
        <p:spPr>
          <a:xfrm flipH="1">
            <a:off x="735155" y="438389"/>
            <a:ext cx="68862" cy="5913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6194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참고문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91D95D0-30C6-0889-E7BD-8F486E5B7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839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E7E7E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11A1D7-0217-3A0B-715B-31A4046B5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839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E7E7E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013C8DE-9222-F1AB-92EB-2803FEFA2746}"/>
              </a:ext>
            </a:extLst>
          </p:cNvPr>
          <p:cNvSpPr/>
          <p:nvPr userDrawn="1"/>
        </p:nvSpPr>
        <p:spPr>
          <a:xfrm>
            <a:off x="0" y="0"/>
            <a:ext cx="31413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텍스트 개체 틀 20">
            <a:extLst>
              <a:ext uri="{FF2B5EF4-FFF2-40B4-BE49-F238E27FC236}">
                <a16:creationId xmlns:a16="http://schemas.microsoft.com/office/drawing/2014/main" id="{76B52311-C8B9-4B99-5F83-BB743BE956F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2950" y="1219200"/>
            <a:ext cx="10937216" cy="4957313"/>
          </a:xfrm>
        </p:spPr>
        <p:txBody>
          <a:bodyPr>
            <a:normAutofit/>
          </a:bodyPr>
          <a:lstStyle>
            <a:lvl1pPr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lvl="0"/>
            <a:endParaRPr lang="ko-KR" altLang="en-US" dirty="0"/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17349146-99DC-DAC0-1973-4255F223D0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12165"/>
            <a:ext cx="10515600" cy="787400"/>
          </a:xfrm>
        </p:spPr>
        <p:txBody>
          <a:bodyPr>
            <a:normAutofit/>
          </a:bodyPr>
          <a:lstStyle>
            <a:lvl1pPr>
              <a:defRPr sz="2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References</a:t>
            </a:r>
            <a:endParaRPr lang="ko-KR" altLang="en-US" dirty="0"/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7DADAE44-4B49-96B2-010E-B2D6F9BB56F3}"/>
              </a:ext>
            </a:extLst>
          </p:cNvPr>
          <p:cNvCxnSpPr/>
          <p:nvPr userDrawn="1"/>
        </p:nvCxnSpPr>
        <p:spPr>
          <a:xfrm>
            <a:off x="698500" y="1120201"/>
            <a:ext cx="10795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671E6DF-46C3-D579-CDCB-B278A3D52126}"/>
              </a:ext>
            </a:extLst>
          </p:cNvPr>
          <p:cNvSpPr/>
          <p:nvPr userDrawn="1"/>
        </p:nvSpPr>
        <p:spPr>
          <a:xfrm flipH="1">
            <a:off x="735155" y="438389"/>
            <a:ext cx="68862" cy="5913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5399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목차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66FC3E-D6E3-F2EC-5CD4-1A72FAF215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9495" y="389623"/>
            <a:ext cx="2257331" cy="600171"/>
          </a:xfrm>
        </p:spPr>
        <p:txBody>
          <a:bodyPr anchor="b">
            <a:noAutofit/>
          </a:bodyPr>
          <a:lstStyle>
            <a:lvl1pPr algn="l">
              <a:defRPr sz="28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013C8DE-9222-F1AB-92EB-2803FEFA2746}"/>
              </a:ext>
            </a:extLst>
          </p:cNvPr>
          <p:cNvSpPr/>
          <p:nvPr userDrawn="1"/>
        </p:nvSpPr>
        <p:spPr>
          <a:xfrm>
            <a:off x="0" y="2295525"/>
            <a:ext cx="12191999" cy="45624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텍스트 개체 틀 6">
            <a:extLst>
              <a:ext uri="{FF2B5EF4-FFF2-40B4-BE49-F238E27FC236}">
                <a16:creationId xmlns:a16="http://schemas.microsoft.com/office/drawing/2014/main" id="{2F69C0A7-6969-3170-4E63-19B4BFA9BB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9495" y="1301814"/>
            <a:ext cx="10587527" cy="4785645"/>
          </a:xfrm>
        </p:spPr>
        <p:txBody>
          <a:bodyPr>
            <a:noAutofit/>
          </a:bodyPr>
          <a:lstStyle>
            <a:lvl1pPr marL="342900" indent="-342900">
              <a:buFont typeface="Wingdings" panose="05000000000000000000" pitchFamily="2" charset="2"/>
              <a:buAutoNum type="arabicPeriod"/>
              <a:defRPr sz="20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Font typeface="Wingdings" panose="05000000000000000000" pitchFamily="2" charset="2"/>
              <a:buNone/>
              <a:defRPr sz="18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914400" indent="0">
              <a:buFont typeface="Wingdings" panose="05000000000000000000" pitchFamily="2" charset="2"/>
              <a:buNone/>
              <a:defRPr sz="16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050" indent="-171450">
              <a:buFont typeface="Wingdings" panose="05000000000000000000" pitchFamily="2" charset="2"/>
              <a:buChar char="§"/>
              <a:defRPr sz="1050"/>
            </a:lvl4pPr>
            <a:lvl5pPr marL="2000250" indent="-171450"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628650" marR="0" lvl="1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1085850" marR="0" lvl="2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lvl="0"/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628650" marR="0" lvl="1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1085850" marR="0" lvl="2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lvl="0"/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628650" marR="0" lvl="1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1085850" marR="0" lvl="2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1C715FC-6463-E821-BFAC-6BB3E03FBB27}"/>
              </a:ext>
            </a:extLst>
          </p:cNvPr>
          <p:cNvSpPr/>
          <p:nvPr userDrawn="1"/>
        </p:nvSpPr>
        <p:spPr>
          <a:xfrm>
            <a:off x="0" y="0"/>
            <a:ext cx="12077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3585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052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:a16="http://schemas.microsoft.com/office/drawing/2014/main" id="{331B74ED-BDD6-AAAE-309F-38AA1504B4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6043" y="1509017"/>
            <a:ext cx="9472522" cy="1703752"/>
          </a:xfrm>
        </p:spPr>
        <p:txBody>
          <a:bodyPr anchor="ctr">
            <a:normAutofit/>
          </a:bodyPr>
          <a:lstStyle>
            <a:lvl1pPr algn="l">
              <a:defRPr sz="32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8" name="부제목 2">
            <a:extLst>
              <a:ext uri="{FF2B5EF4-FFF2-40B4-BE49-F238E27FC236}">
                <a16:creationId xmlns:a16="http://schemas.microsoft.com/office/drawing/2014/main" id="{EA1A532D-5100-8096-BE14-C6577F3BC3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6043" y="3379310"/>
            <a:ext cx="9472521" cy="977029"/>
          </a:xfrm>
          <a:prstGeom prst="rect">
            <a:avLst/>
          </a:prstGeom>
          <a:noFill/>
          <a:ln w="19050">
            <a:noFill/>
          </a:ln>
        </p:spPr>
        <p:txBody>
          <a:bodyPr anchor="ctr">
            <a:normAutofit/>
          </a:bodyPr>
          <a:lstStyle>
            <a:lvl1pPr marL="0" indent="0" algn="l">
              <a:buNone/>
              <a:defRPr sz="1800" b="0">
                <a:solidFill>
                  <a:schemeClr val="tx2">
                    <a:lumMod val="9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 dirty="0"/>
              <a:t>Summary</a:t>
            </a:r>
            <a:endParaRPr lang="ko-KR" altLang="en-US" dirty="0"/>
          </a:p>
        </p:txBody>
      </p:sp>
      <p:sp>
        <p:nvSpPr>
          <p:cNvPr id="9" name="텍스트 개체 틀 12">
            <a:extLst>
              <a:ext uri="{FF2B5EF4-FFF2-40B4-BE49-F238E27FC236}">
                <a16:creationId xmlns:a16="http://schemas.microsoft.com/office/drawing/2014/main" id="{8305D349-4BED-5AEC-E1C1-245BB24D34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5435" y="4689421"/>
            <a:ext cx="2326257" cy="1427180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>
                    <a:lumMod val="9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동국대학교 컴퓨터</a:t>
            </a:r>
            <a:r>
              <a:rPr lang="en-US" altLang="ko-KR" dirty="0"/>
              <a:t>·AI</a:t>
            </a:r>
            <a:r>
              <a:rPr lang="ko-KR" altLang="en-US" dirty="0"/>
              <a:t>학과 </a:t>
            </a:r>
            <a:endParaRPr lang="en-US" altLang="ko-KR" dirty="0"/>
          </a:p>
          <a:p>
            <a:r>
              <a:rPr lang="en-US" altLang="ko-KR" dirty="0"/>
              <a:t>DAMI Lab</a:t>
            </a:r>
          </a:p>
          <a:p>
            <a:pPr lvl="0"/>
            <a:endParaRPr lang="en-US" altLang="ko-KR" dirty="0"/>
          </a:p>
          <a:p>
            <a:pPr lvl="0"/>
            <a:r>
              <a:rPr lang="en-US" altLang="ko-KR" dirty="0"/>
              <a:t>000</a:t>
            </a:r>
          </a:p>
          <a:p>
            <a:pPr lvl="0"/>
            <a:r>
              <a:rPr lang="en-US" altLang="ko-KR" dirty="0"/>
              <a:t>dami@gmail.com</a:t>
            </a:r>
            <a:endParaRPr lang="ko-KR" altLang="en-US" dirty="0"/>
          </a:p>
        </p:txBody>
      </p:sp>
      <p:sp>
        <p:nvSpPr>
          <p:cNvPr id="10" name="텍스트 개체 틀 5">
            <a:extLst>
              <a:ext uri="{FF2B5EF4-FFF2-40B4-BE49-F238E27FC236}">
                <a16:creationId xmlns:a16="http://schemas.microsoft.com/office/drawing/2014/main" id="{D969E966-4B60-25E1-595F-AAD1CE0EE7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7842" y="6504317"/>
            <a:ext cx="2733932" cy="30079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9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/>
            <a:r>
              <a:rPr lang="en-US" altLang="ko-KR" dirty="0"/>
              <a:t>2024.00.00</a:t>
            </a:r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75E53363-8A3C-3E89-2384-5279C7052614}"/>
              </a:ext>
            </a:extLst>
          </p:cNvPr>
          <p:cNvCxnSpPr/>
          <p:nvPr userDrawn="1"/>
        </p:nvCxnSpPr>
        <p:spPr>
          <a:xfrm>
            <a:off x="393940" y="353683"/>
            <a:ext cx="114041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2249D0AA-CA37-78F9-C1D9-1131F108D72F}"/>
              </a:ext>
            </a:extLst>
          </p:cNvPr>
          <p:cNvCxnSpPr/>
          <p:nvPr userDrawn="1"/>
        </p:nvCxnSpPr>
        <p:spPr>
          <a:xfrm>
            <a:off x="393940" y="6449683"/>
            <a:ext cx="114041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>
            <a:extLst>
              <a:ext uri="{FF2B5EF4-FFF2-40B4-BE49-F238E27FC236}">
                <a16:creationId xmlns:a16="http://schemas.microsoft.com/office/drawing/2014/main" id="{6F230BB4-E3AC-F998-724A-4DEA63DF22F0}"/>
              </a:ext>
            </a:extLst>
          </p:cNvPr>
          <p:cNvGrpSpPr/>
          <p:nvPr userDrawn="1"/>
        </p:nvGrpSpPr>
        <p:grpSpPr>
          <a:xfrm>
            <a:off x="10744349" y="519203"/>
            <a:ext cx="1053711" cy="427710"/>
            <a:chOff x="10744349" y="519203"/>
            <a:chExt cx="1053711" cy="427710"/>
          </a:xfrm>
        </p:grpSpPr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4E90E452-89B3-A8C4-CFAF-55E3FFE562C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l="39328" b="15205"/>
            <a:stretch/>
          </p:blipFill>
          <p:spPr>
            <a:xfrm>
              <a:off x="10768703" y="519203"/>
              <a:ext cx="525980" cy="347707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2AB412E6-54B5-B6CF-3697-4260B9EDC6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86524"/>
            <a:stretch/>
          </p:blipFill>
          <p:spPr>
            <a:xfrm>
              <a:off x="10744349" y="874056"/>
              <a:ext cx="1053711" cy="72857"/>
            </a:xfrm>
            <a:prstGeom prst="rect">
              <a:avLst/>
            </a:prstGeom>
          </p:spPr>
        </p:pic>
        <p:pic>
          <p:nvPicPr>
            <p:cNvPr id="2" name="그림 1" descr="그래픽, 폰트, 텍스트, 그래픽 디자인이(가) 표시된 사진&#10;&#10;AI가 생성한 콘텐츠는 부정확할 수 있습니다.">
              <a:extLst>
                <a:ext uri="{FF2B5EF4-FFF2-40B4-BE49-F238E27FC236}">
                  <a16:creationId xmlns:a16="http://schemas.microsoft.com/office/drawing/2014/main" id="{46736822-D1EC-F96C-17CF-FC99A99889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duotone>
                <a:prstClr val="black"/>
                <a:srgbClr val="86929D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8014" y="519204"/>
              <a:ext cx="520046" cy="3351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60079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2">
    <p:bg>
      <p:bgPr>
        <a:solidFill>
          <a:srgbClr val="0526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52F607-3EC4-C0BE-28D0-F595841C38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25664" y="1660597"/>
            <a:ext cx="9472522" cy="1703752"/>
          </a:xfrm>
        </p:spPr>
        <p:txBody>
          <a:bodyPr anchor="ctr">
            <a:normAutofit/>
          </a:bodyPr>
          <a:lstStyle>
            <a:lvl1pPr algn="ctr">
              <a:defRPr sz="40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E6B4548-A450-20A2-A44A-CBFED6B92C2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25665" y="3771548"/>
            <a:ext cx="9472521" cy="977029"/>
          </a:xfrm>
          <a:prstGeom prst="rect">
            <a:avLst/>
          </a:prstGeom>
          <a:noFill/>
          <a:ln w="1905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2">
                    <a:lumMod val="9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 dirty="0"/>
              <a:t>Summary</a:t>
            </a:r>
            <a:endParaRPr lang="ko-KR" altLang="en-US" dirty="0"/>
          </a:p>
        </p:txBody>
      </p:sp>
      <p:sp>
        <p:nvSpPr>
          <p:cNvPr id="5" name="텍스트 개체 틀 5">
            <a:extLst>
              <a:ext uri="{FF2B5EF4-FFF2-40B4-BE49-F238E27FC236}">
                <a16:creationId xmlns:a16="http://schemas.microsoft.com/office/drawing/2014/main" id="{353F598F-6D6A-4AD0-B4F6-D001970214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043" y="5948303"/>
            <a:ext cx="2733932" cy="300790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9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/>
            <a:r>
              <a:rPr lang="en-US" altLang="ko-KR" dirty="0"/>
              <a:t>2024.00.00</a:t>
            </a:r>
            <a:endParaRPr lang="ko-KR" altLang="en-US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77B4541-E9E2-4B55-2758-3E4E942A824D}"/>
              </a:ext>
            </a:extLst>
          </p:cNvPr>
          <p:cNvCxnSpPr>
            <a:cxnSpLocks/>
          </p:cNvCxnSpPr>
          <p:nvPr userDrawn="1"/>
        </p:nvCxnSpPr>
        <p:spPr>
          <a:xfrm>
            <a:off x="836043" y="1492155"/>
            <a:ext cx="106517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89BA30F9-7559-85CD-4546-97B65FDDAD79}"/>
              </a:ext>
            </a:extLst>
          </p:cNvPr>
          <p:cNvCxnSpPr>
            <a:cxnSpLocks/>
          </p:cNvCxnSpPr>
          <p:nvPr userDrawn="1"/>
        </p:nvCxnSpPr>
        <p:spPr>
          <a:xfrm>
            <a:off x="836043" y="3567948"/>
            <a:ext cx="106517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그룹 6">
            <a:extLst>
              <a:ext uri="{FF2B5EF4-FFF2-40B4-BE49-F238E27FC236}">
                <a16:creationId xmlns:a16="http://schemas.microsoft.com/office/drawing/2014/main" id="{9A971E03-4E10-A54B-A8FB-A02FE80BD2C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04135" y="246132"/>
            <a:ext cx="1719154" cy="697819"/>
            <a:chOff x="10744349" y="519203"/>
            <a:chExt cx="1053711" cy="427710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B0E6B00F-FC9D-A8C1-27AE-2B8105762F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l="39328" b="15205"/>
            <a:stretch/>
          </p:blipFill>
          <p:spPr>
            <a:xfrm>
              <a:off x="10768703" y="519203"/>
              <a:ext cx="525980" cy="347707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D91A60E7-CB9C-79E3-BC3D-F0879DC281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86524"/>
            <a:stretch/>
          </p:blipFill>
          <p:spPr>
            <a:xfrm>
              <a:off x="10744349" y="874056"/>
              <a:ext cx="1053711" cy="72857"/>
            </a:xfrm>
            <a:prstGeom prst="rect">
              <a:avLst/>
            </a:prstGeom>
          </p:spPr>
        </p:pic>
        <p:pic>
          <p:nvPicPr>
            <p:cNvPr id="10" name="그림 9" descr="그래픽, 폰트, 텍스트, 그래픽 디자인이(가) 표시된 사진&#10;&#10;AI가 생성한 콘텐츠는 부정확할 수 있습니다.">
              <a:extLst>
                <a:ext uri="{FF2B5EF4-FFF2-40B4-BE49-F238E27FC236}">
                  <a16:creationId xmlns:a16="http://schemas.microsoft.com/office/drawing/2014/main" id="{9282B509-A05C-C233-9C65-242E8312DC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duotone>
                <a:prstClr val="black"/>
                <a:srgbClr val="86929D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8014" y="519204"/>
              <a:ext cx="520046" cy="3351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690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목차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66FC3E-D6E3-F2EC-5CD4-1A72FAF215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9495" y="389623"/>
            <a:ext cx="2257331" cy="600171"/>
          </a:xfrm>
        </p:spPr>
        <p:txBody>
          <a:bodyPr anchor="b">
            <a:noAutofit/>
          </a:bodyPr>
          <a:lstStyle>
            <a:lvl1pPr algn="l">
              <a:defRPr sz="28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목차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91D95D0-30C6-0889-E7BD-8F486E5B7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948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E7E7E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11A1D7-0217-3A0B-715B-31A4046B5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948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E7E7E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013C8DE-9222-F1AB-92EB-2803FEFA2746}"/>
              </a:ext>
            </a:extLst>
          </p:cNvPr>
          <p:cNvSpPr/>
          <p:nvPr userDrawn="1"/>
        </p:nvSpPr>
        <p:spPr>
          <a:xfrm>
            <a:off x="1" y="0"/>
            <a:ext cx="1293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텍스트 개체 틀 6">
            <a:extLst>
              <a:ext uri="{FF2B5EF4-FFF2-40B4-BE49-F238E27FC236}">
                <a16:creationId xmlns:a16="http://schemas.microsoft.com/office/drawing/2014/main" id="{2F69C0A7-6969-3170-4E63-19B4BFA9BB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9495" y="1301814"/>
            <a:ext cx="10587527" cy="4785645"/>
          </a:xfrm>
        </p:spPr>
        <p:txBody>
          <a:bodyPr>
            <a:noAutofit/>
          </a:bodyPr>
          <a:lstStyle>
            <a:lvl1pPr marL="342900" indent="-342900">
              <a:buFont typeface="Wingdings" panose="05000000000000000000" pitchFamily="2" charset="2"/>
              <a:buAutoNum type="arabicPeriod"/>
              <a:defRPr sz="2000" b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Font typeface="Wingdings" panose="05000000000000000000" pitchFamily="2" charset="2"/>
              <a:buNone/>
              <a:defRPr sz="18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914400" indent="0">
              <a:buFont typeface="Wingdings" panose="05000000000000000000" pitchFamily="2" charset="2"/>
              <a:buNone/>
              <a:defRPr sz="16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543050" indent="-171450">
              <a:buFont typeface="Wingdings" panose="05000000000000000000" pitchFamily="2" charset="2"/>
              <a:buChar char="§"/>
              <a:defRPr sz="1050"/>
            </a:lvl4pPr>
            <a:lvl5pPr marL="2000250" indent="-171450"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628650" marR="0" lvl="1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1085850" marR="0" lvl="2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lvl="0"/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628650" marR="0" lvl="1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1085850" marR="0" lvl="2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lvl="0"/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628650" marR="0" lvl="1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  <a:p>
            <a:pPr marL="1085850" marR="0" lvl="2" indent="-171450" algn="l" defTabSz="914400" rtl="0" eaLnBrk="1" fontAlgn="auto" latin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ko-KR" altLang="en-US" dirty="0"/>
              <a:t>마스터 텍스트 스타일을 편집하려면 클릭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08748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(내용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631801-A4B7-7C21-205E-FE52191E9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165"/>
            <a:ext cx="10515600" cy="787400"/>
          </a:xfrm>
        </p:spPr>
        <p:txBody>
          <a:bodyPr>
            <a:normAutofit/>
          </a:bodyPr>
          <a:lstStyle>
            <a:lvl1pPr>
              <a:defRPr sz="2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1FF3CB-2346-EDE0-8432-A72D3894A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814"/>
            <a:ext cx="10515600" cy="4723715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85800" indent="-228600">
              <a:lnSpc>
                <a:spcPct val="100000"/>
              </a:lnSpc>
              <a:buSzPct val="50000"/>
              <a:buFont typeface="Pretendard" panose="020B0600000101010101" pitchFamily="50" charset="-127"/>
              <a:buChar char="○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01EBCF38-8B24-BECD-E3A0-2482A168F3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877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>
                <a:solidFill>
                  <a:srgbClr val="7E7E7E"/>
                </a:solidFill>
              </a:rPr>
              <a:t>동국대학교</a:t>
            </a:r>
            <a:r>
              <a:rPr lang="ko-KR" altLang="en-US"/>
              <a:t>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8" name="슬라이드 번호 개체 틀 5">
            <a:extLst>
              <a:ext uri="{FF2B5EF4-FFF2-40B4-BE49-F238E27FC236}">
                <a16:creationId xmlns:a16="http://schemas.microsoft.com/office/drawing/2014/main" id="{1EB389CF-B78F-65EA-8E8D-E6A5522AF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877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44F9BB0-8767-53B2-71C0-4B1F17C010BB}"/>
              </a:ext>
            </a:extLst>
          </p:cNvPr>
          <p:cNvCxnSpPr/>
          <p:nvPr userDrawn="1"/>
        </p:nvCxnSpPr>
        <p:spPr>
          <a:xfrm>
            <a:off x="698500" y="1120201"/>
            <a:ext cx="10795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>
            <a:extLst>
              <a:ext uri="{FF2B5EF4-FFF2-40B4-BE49-F238E27FC236}">
                <a16:creationId xmlns:a16="http://schemas.microsoft.com/office/drawing/2014/main" id="{E588CD4E-7FB5-6A0A-56BF-DD77D598A577}"/>
              </a:ext>
            </a:extLst>
          </p:cNvPr>
          <p:cNvSpPr/>
          <p:nvPr userDrawn="1"/>
        </p:nvSpPr>
        <p:spPr>
          <a:xfrm flipH="1">
            <a:off x="735155" y="438389"/>
            <a:ext cx="68862" cy="5913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606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(그림, 내용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1FF3CB-2346-EDE0-8432-A72D3894A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82819"/>
            <a:ext cx="10515600" cy="1911612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85800" indent="-228600">
              <a:lnSpc>
                <a:spcPct val="100000"/>
              </a:lnSpc>
              <a:buSzPct val="50000"/>
              <a:buFont typeface="Pretendard" panose="020B0600000101010101" pitchFamily="50" charset="-127"/>
              <a:buChar char="○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01EBCF38-8B24-BECD-E3A0-2482A168F3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877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8" name="슬라이드 번호 개체 틀 5">
            <a:extLst>
              <a:ext uri="{FF2B5EF4-FFF2-40B4-BE49-F238E27FC236}">
                <a16:creationId xmlns:a16="http://schemas.microsoft.com/office/drawing/2014/main" id="{1EB389CF-B78F-65EA-8E8D-E6A5522AF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877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6B7DD64-A674-E57D-EB3C-CACE68DB3C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43100" y="1366345"/>
            <a:ext cx="8305800" cy="2749909"/>
          </a:xfr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C4D9816D-1AFC-C369-9095-19D937C5F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165"/>
            <a:ext cx="10515600" cy="787400"/>
          </a:xfrm>
        </p:spPr>
        <p:txBody>
          <a:bodyPr>
            <a:normAutofit/>
          </a:bodyPr>
          <a:lstStyle>
            <a:lvl1pPr>
              <a:defRPr sz="2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46076BC-AA0B-785F-B11F-1BB4E14149C7}"/>
              </a:ext>
            </a:extLst>
          </p:cNvPr>
          <p:cNvCxnSpPr/>
          <p:nvPr userDrawn="1"/>
        </p:nvCxnSpPr>
        <p:spPr>
          <a:xfrm>
            <a:off x="698500" y="1120201"/>
            <a:ext cx="10795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B9C036B-2DF4-BEB4-9AD8-D1D5600E6873}"/>
              </a:ext>
            </a:extLst>
          </p:cNvPr>
          <p:cNvSpPr/>
          <p:nvPr userDrawn="1"/>
        </p:nvSpPr>
        <p:spPr>
          <a:xfrm flipH="1">
            <a:off x="735155" y="438389"/>
            <a:ext cx="68862" cy="5913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6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본문(그림, 내용)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1FF3CB-2346-EDE0-8432-A72D3894A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2612" y="1482030"/>
            <a:ext cx="5081187" cy="4702295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85800" indent="-228600">
              <a:lnSpc>
                <a:spcPct val="100000"/>
              </a:lnSpc>
              <a:buSzPct val="50000"/>
              <a:buFont typeface="Pretendard" panose="020B0600000101010101" pitchFamily="50" charset="-127"/>
              <a:buChar char="○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01EBCF38-8B24-BECD-E3A0-2482A168F3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877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8" name="슬라이드 번호 개체 틀 5">
            <a:extLst>
              <a:ext uri="{FF2B5EF4-FFF2-40B4-BE49-F238E27FC236}">
                <a16:creationId xmlns:a16="http://schemas.microsoft.com/office/drawing/2014/main" id="{1EB389CF-B78F-65EA-8E8D-E6A5522AF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877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6B7DD64-A674-E57D-EB3C-CACE68DB3C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484858"/>
            <a:ext cx="4921665" cy="4702296"/>
          </a:xfr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C4D9816D-1AFC-C369-9095-19D937C5F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165"/>
            <a:ext cx="10515600" cy="787400"/>
          </a:xfrm>
        </p:spPr>
        <p:txBody>
          <a:bodyPr>
            <a:normAutofit/>
          </a:bodyPr>
          <a:lstStyle>
            <a:lvl1pPr>
              <a:defRPr sz="2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46076BC-AA0B-785F-B11F-1BB4E14149C7}"/>
              </a:ext>
            </a:extLst>
          </p:cNvPr>
          <p:cNvCxnSpPr/>
          <p:nvPr userDrawn="1"/>
        </p:nvCxnSpPr>
        <p:spPr>
          <a:xfrm>
            <a:off x="698500" y="1120201"/>
            <a:ext cx="10795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B9C036B-2DF4-BEB4-9AD8-D1D5600E6873}"/>
              </a:ext>
            </a:extLst>
          </p:cNvPr>
          <p:cNvSpPr/>
          <p:nvPr userDrawn="1"/>
        </p:nvSpPr>
        <p:spPr>
          <a:xfrm flipH="1">
            <a:off x="735155" y="438389"/>
            <a:ext cx="68862" cy="5913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8105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소제목_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B79F78D-93BB-6EB4-5D53-E176AAB594FF}"/>
              </a:ext>
            </a:extLst>
          </p:cNvPr>
          <p:cNvSpPr/>
          <p:nvPr userDrawn="1"/>
        </p:nvSpPr>
        <p:spPr>
          <a:xfrm>
            <a:off x="0" y="0"/>
            <a:ext cx="12192000" cy="45624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5D4B76EC-41B9-57C3-9438-A21608D382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291255"/>
            <a:ext cx="10515600" cy="1983382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1. </a:t>
            </a:r>
            <a:r>
              <a:rPr lang="ko-KR" altLang="en-US" dirty="0"/>
              <a:t>소제목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A32561-1CAF-6D91-BD90-2DF2DA8E4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9655"/>
            <a:ext cx="10515600" cy="135999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9" name="날짜 개체 틀 3">
            <a:extLst>
              <a:ext uri="{FF2B5EF4-FFF2-40B4-BE49-F238E27FC236}">
                <a16:creationId xmlns:a16="http://schemas.microsoft.com/office/drawing/2014/main" id="{047A5A45-E6BF-EDBB-0A25-A1D1CF8E6A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4476"/>
            <a:ext cx="2743200" cy="331932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10" name="슬라이드 번호 개체 틀 5">
            <a:extLst>
              <a:ext uri="{FF2B5EF4-FFF2-40B4-BE49-F238E27FC236}">
                <a16:creationId xmlns:a16="http://schemas.microsoft.com/office/drawing/2014/main" id="{D33D3C9D-374F-73DF-338A-1C538DC19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4476"/>
            <a:ext cx="2743200" cy="331932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6" name="그림 5" descr="그래픽, 폰트, 텍스트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9ADDCD09-7FCC-AFC4-7A0E-F51BCBC0C7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981" y="164306"/>
            <a:ext cx="573991" cy="3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68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(내용1, 내용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날짜 개체 틀 3">
            <a:extLst>
              <a:ext uri="{FF2B5EF4-FFF2-40B4-BE49-F238E27FC236}">
                <a16:creationId xmlns:a16="http://schemas.microsoft.com/office/drawing/2014/main" id="{EC5722E6-6914-164F-B4D4-015FE4D59B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839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E25C337C-D47F-39D0-D75B-E6464792F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839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622BEA1F-E914-99D5-ADA9-220600BE903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04017" y="1408391"/>
            <a:ext cx="5181600" cy="4767740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85800" indent="-228600">
              <a:lnSpc>
                <a:spcPct val="100000"/>
              </a:lnSpc>
              <a:buSzPct val="50000"/>
              <a:buFont typeface="Pretendard" panose="020B0600000101010101" pitchFamily="50" charset="-127"/>
              <a:buChar char="○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B7DF90FA-8830-29A5-09B7-4ED5C54241E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72200" y="1406730"/>
            <a:ext cx="5181600" cy="4767740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85800" indent="-228600">
              <a:lnSpc>
                <a:spcPct val="100000"/>
              </a:lnSpc>
              <a:buSzPct val="50000"/>
              <a:buFont typeface="Pretendard" panose="020B0600000101010101" pitchFamily="50" charset="-127"/>
              <a:buChar char="○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9A903BFD-B807-E8F9-19BA-21D281EBF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165"/>
            <a:ext cx="10515600" cy="787400"/>
          </a:xfrm>
        </p:spPr>
        <p:txBody>
          <a:bodyPr>
            <a:normAutofit/>
          </a:bodyPr>
          <a:lstStyle>
            <a:lvl1pPr>
              <a:defRPr sz="2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A2A7163B-F068-087C-4E97-BE1F7E551BAC}"/>
              </a:ext>
            </a:extLst>
          </p:cNvPr>
          <p:cNvCxnSpPr/>
          <p:nvPr userDrawn="1"/>
        </p:nvCxnSpPr>
        <p:spPr>
          <a:xfrm>
            <a:off x="698500" y="1120201"/>
            <a:ext cx="10795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660F085-BEE4-DF7E-00E4-246E6E5F9C1A}"/>
              </a:ext>
            </a:extLst>
          </p:cNvPr>
          <p:cNvSpPr/>
          <p:nvPr userDrawn="1"/>
        </p:nvSpPr>
        <p:spPr>
          <a:xfrm flipH="1">
            <a:off x="735155" y="438389"/>
            <a:ext cx="68862" cy="5913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0997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(소제목, 내용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7ED7FE-992C-44B4-1330-095055329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2740"/>
            <a:ext cx="5157787" cy="823912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A787F4A-4B8E-8A5F-5F72-E4589FC523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22740"/>
            <a:ext cx="5183188" cy="823912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0" name="날짜 개체 틀 3">
            <a:extLst>
              <a:ext uri="{FF2B5EF4-FFF2-40B4-BE49-F238E27FC236}">
                <a16:creationId xmlns:a16="http://schemas.microsoft.com/office/drawing/2014/main" id="{A26451EB-84F6-9915-D0B9-9869ED3455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839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11" name="슬라이드 번호 개체 틀 5">
            <a:extLst>
              <a:ext uri="{FF2B5EF4-FFF2-40B4-BE49-F238E27FC236}">
                <a16:creationId xmlns:a16="http://schemas.microsoft.com/office/drawing/2014/main" id="{6D8642B2-AC80-B2EF-08AF-F8042F6A2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839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67B2FE47-033C-74DC-A83B-0F4F079EC2E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04017" y="2173069"/>
            <a:ext cx="5183188" cy="4028031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85800" indent="-228600">
              <a:lnSpc>
                <a:spcPct val="100000"/>
              </a:lnSpc>
              <a:buSzPct val="50000"/>
              <a:buFont typeface="Pretendard" panose="020B0600000101010101" pitchFamily="50" charset="-127"/>
              <a:buChar char="○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C970B96B-F7B0-57F0-8BCC-12865612294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64343" y="2173070"/>
            <a:ext cx="5181600" cy="4028029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685800" indent="-228600">
              <a:lnSpc>
                <a:spcPct val="100000"/>
              </a:lnSpc>
              <a:buSzPct val="50000"/>
              <a:buFont typeface="Pretendard" panose="020B0600000101010101" pitchFamily="50" charset="-127"/>
              <a:buChar char="○"/>
              <a:defRPr sz="1400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lnSpc>
                <a:spcPct val="100000"/>
              </a:lnSpc>
              <a:buFont typeface="Wingdings" panose="05000000000000000000" pitchFamily="2" charset="2"/>
              <a:buChar char="§"/>
              <a:defRPr sz="1100"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A93D4300-4FC8-A19F-5C10-B081AA956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165"/>
            <a:ext cx="10515600" cy="787400"/>
          </a:xfrm>
        </p:spPr>
        <p:txBody>
          <a:bodyPr>
            <a:normAutofit/>
          </a:bodyPr>
          <a:lstStyle>
            <a:lvl1pPr>
              <a:defRPr sz="28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FF2B31E9-0A9D-DC5B-7DD8-B07FD13FB3CF}"/>
              </a:ext>
            </a:extLst>
          </p:cNvPr>
          <p:cNvCxnSpPr/>
          <p:nvPr userDrawn="1"/>
        </p:nvCxnSpPr>
        <p:spPr>
          <a:xfrm>
            <a:off x="698500" y="1120201"/>
            <a:ext cx="10795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E4AEA40-0E0E-56B1-DAEA-5350F567722A}"/>
              </a:ext>
            </a:extLst>
          </p:cNvPr>
          <p:cNvSpPr/>
          <p:nvPr userDrawn="1"/>
        </p:nvSpPr>
        <p:spPr>
          <a:xfrm flipH="1">
            <a:off x="735155" y="438389"/>
            <a:ext cx="68862" cy="5913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050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(제목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날짜 개체 틀 3">
            <a:extLst>
              <a:ext uri="{FF2B5EF4-FFF2-40B4-BE49-F238E27FC236}">
                <a16:creationId xmlns:a16="http://schemas.microsoft.com/office/drawing/2014/main" id="{833240B2-70AF-EAF3-BEED-43A7B85BB8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839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B4F1FBB1-9F60-9B6D-8247-C7CEFC964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98390"/>
            <a:ext cx="2743200" cy="365125"/>
          </a:xfrm>
          <a:prstGeom prst="rect">
            <a:avLst/>
          </a:prstGeom>
        </p:spPr>
        <p:txBody>
          <a:bodyPr/>
          <a:lstStyle/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07C8167D-5A9C-329E-98CB-590E03E04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165"/>
            <a:ext cx="10515600" cy="7874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26ED5D8F-DF42-0049-3EA5-EF325CEBA434}"/>
              </a:ext>
            </a:extLst>
          </p:cNvPr>
          <p:cNvCxnSpPr/>
          <p:nvPr userDrawn="1"/>
        </p:nvCxnSpPr>
        <p:spPr>
          <a:xfrm>
            <a:off x="698500" y="1120201"/>
            <a:ext cx="10795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>
            <a:extLst>
              <a:ext uri="{FF2B5EF4-FFF2-40B4-BE49-F238E27FC236}">
                <a16:creationId xmlns:a16="http://schemas.microsoft.com/office/drawing/2014/main" id="{52118A27-0698-4B77-92A7-C0C28AE1D5E8}"/>
              </a:ext>
            </a:extLst>
          </p:cNvPr>
          <p:cNvSpPr/>
          <p:nvPr userDrawn="1"/>
        </p:nvSpPr>
        <p:spPr>
          <a:xfrm flipH="1">
            <a:off x="735155" y="438389"/>
            <a:ext cx="68862" cy="5913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791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F06353-35A1-BFE3-8A63-76167C7C7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7653C54-2EBF-639E-01C6-FDAA4D534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779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5D183E-7379-CA74-5CC6-9644AC3CB4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944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/>
              <a:t>동국대학교 컴퓨터</a:t>
            </a:r>
            <a:r>
              <a:rPr lang="en-US" altLang="ko-KR"/>
              <a:t>·AI</a:t>
            </a:r>
            <a:r>
              <a:rPr lang="ko-KR" altLang="en-US"/>
              <a:t>학과 </a:t>
            </a:r>
            <a:r>
              <a:rPr lang="en-US" altLang="ko-KR"/>
              <a:t>DAMI Lab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0239D7-8BBD-6509-4DCF-C8DAAC2AB1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944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041229A4-E893-48C1-925F-EEFD4BDF6B7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A72DBAAE-EBFA-BD50-D142-11576C9B26D0}"/>
              </a:ext>
            </a:extLst>
          </p:cNvPr>
          <p:cNvCxnSpPr/>
          <p:nvPr userDrawn="1"/>
        </p:nvCxnSpPr>
        <p:spPr>
          <a:xfrm>
            <a:off x="698500" y="6394450"/>
            <a:ext cx="10795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 descr="그래픽, 폰트, 텍스트, 그래픽 디자인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59F0B842-C918-ED67-E653-D4790D37B69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438" y="164306"/>
            <a:ext cx="1018029" cy="65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26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8" r:id="rId2"/>
    <p:sldLayoutId id="2147483650" r:id="rId3"/>
    <p:sldLayoutId id="2147483660" r:id="rId4"/>
    <p:sldLayoutId id="2147483667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9" r:id="rId11"/>
    <p:sldLayoutId id="2147483669" r:id="rId12"/>
    <p:sldLayoutId id="2147483670" r:id="rId13"/>
  </p:sldLayoutIdLst>
  <p:hf hdr="0" ftr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7DB11B3-E212-564C-67A5-C5362165B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0AC000F-7519-5DF3-6224-A9379094F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DB65662-1AEA-7AB1-7793-7532B9D05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1C7E11E2-7668-41DE-9573-84C0A185C80C}" type="datetimeFigureOut">
              <a:rPr lang="ko-KR" altLang="en-US" smtClean="0"/>
              <a:pPr/>
              <a:t>2026-04-02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5A17D6-06DD-2B95-0F2C-D5D07C1D2C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6585BF-8B4F-C87C-B2D1-29794BCF8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6A681B1-9F83-49B7-BA7F-AC839974DC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44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review.net/forum?id=Fn2rSOnpNf" TargetMode="External"/><Relationship Id="rId2" Type="http://schemas.openxmlformats.org/officeDocument/2006/relationships/hyperlink" Target="https://github.com/youai058/SlotGCG.git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mailto:youai058@dgu.ac.k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7B956C-D35C-29C1-D644-493007645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673766"/>
            <a:ext cx="11277600" cy="1703752"/>
          </a:xfrm>
        </p:spPr>
        <p:txBody>
          <a:bodyPr>
            <a:noAutofit/>
          </a:bodyPr>
          <a:lstStyle/>
          <a:p>
            <a:r>
              <a:rPr lang="en-US" altLang="ko-KR" sz="4600" dirty="0" err="1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4600" dirty="0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Exploiting the Positional</a:t>
            </a:r>
            <a:br>
              <a:rPr lang="en-US" altLang="ko-KR" sz="4600" dirty="0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4600" dirty="0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Vulnerability in LLMs for Jailbreak Attacks</a:t>
            </a:r>
            <a:endParaRPr lang="ko-KR" altLang="en-US" sz="4600" dirty="0">
              <a:solidFill>
                <a:srgbClr val="FDFDF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97DD232-96BB-B44E-B274-61F4FBA7EC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err="1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Seungwon</a:t>
            </a:r>
            <a:r>
              <a:rPr lang="en-US" altLang="ko-KR" sz="2800" dirty="0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Jeong, Jiwoo Jeong, </a:t>
            </a:r>
            <a:r>
              <a:rPr lang="en-US" altLang="ko-KR" sz="2800" dirty="0" err="1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Hyeonjin</a:t>
            </a:r>
            <a:r>
              <a:rPr lang="en-US" altLang="ko-KR" sz="2800" dirty="0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Kim,</a:t>
            </a:r>
            <a:br>
              <a:rPr lang="en-US" altLang="ko-KR" sz="2800" dirty="0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2800" dirty="0" err="1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Yunseok</a:t>
            </a:r>
            <a:r>
              <a:rPr lang="en-US" altLang="ko-KR" sz="2800" dirty="0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Lee, Woojin Lee</a:t>
            </a:r>
            <a:endParaRPr lang="ko-KR" altLang="en-US" sz="2800" dirty="0">
              <a:solidFill>
                <a:srgbClr val="FDFDF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E423FF5-3C1E-BF7C-7DD0-8562DE79E9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sz="1600" dirty="0">
                <a:solidFill>
                  <a:srgbClr val="FDFD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Thu, Apr 23, 2026</a:t>
            </a:r>
            <a:endParaRPr lang="ko-KR" altLang="en-US" sz="1600" dirty="0">
              <a:solidFill>
                <a:srgbClr val="FDFDF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281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83F62-03D1-2E1B-716B-D9DD1F22F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77E2CE-4235-128E-59D8-44C5316F48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431180"/>
            <a:ext cx="6821269" cy="724726"/>
          </a:xfrm>
        </p:spPr>
        <p:txBody>
          <a:bodyPr/>
          <a:lstStyle/>
          <a:p>
            <a:r>
              <a:rPr lang="en-US" altLang="ko-KR" sz="480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7CE6C5E-900D-3AA4-28CE-711550029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E87B570-23C8-3835-A42D-1F111C52DDE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3715" y="1280411"/>
            <a:ext cx="11235385" cy="4401911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altLang="ko-KR" sz="32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 </a:t>
            </a:r>
            <a:r>
              <a:rPr lang="en-US" altLang="ko-KR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Token allocation</a:t>
            </a:r>
            <a:endParaRPr lang="en-US" altLang="ko-KR" sz="3200" b="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2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ko-KR" sz="30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Allocate the adversarial token budget across slots based on the VSS-derived probabilities</a:t>
            </a:r>
            <a:endParaRPr lang="en-US" altLang="ko-KR" sz="22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2BB17A3-4494-4CE9-7181-10AF5E655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2967939"/>
            <a:ext cx="10258425" cy="3335611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ED2A91E7-45AB-54C8-1F97-3D766D932271}"/>
              </a:ext>
            </a:extLst>
          </p:cNvPr>
          <p:cNvSpPr/>
          <p:nvPr/>
        </p:nvSpPr>
        <p:spPr>
          <a:xfrm>
            <a:off x="5638800" y="2967938"/>
            <a:ext cx="5781675" cy="1813611"/>
          </a:xfrm>
          <a:prstGeom prst="rect">
            <a:avLst/>
          </a:prstGeom>
          <a:noFill/>
          <a:ln w="101600">
            <a:solidFill>
              <a:srgbClr val="FF0000">
                <a:alpha val="7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3616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594EE-31A8-88D7-8351-063E8E073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8481F8-3DE7-3AE1-EEEB-DB497197C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431180"/>
            <a:ext cx="6821269" cy="724726"/>
          </a:xfrm>
        </p:spPr>
        <p:txBody>
          <a:bodyPr/>
          <a:lstStyle/>
          <a:p>
            <a:r>
              <a:rPr lang="en-US" altLang="ko-KR" sz="480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9FD1A95-B883-ED6E-EF52-902F7E66E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4FC8865-54BB-F82A-E31A-7A9D8668B95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3715" y="1280411"/>
            <a:ext cx="11235385" cy="4401911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altLang="ko-KR" sz="32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4: </a:t>
            </a:r>
            <a:r>
              <a:rPr lang="en-US" altLang="ko-KR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Optimization</a:t>
            </a:r>
            <a:endParaRPr lang="en-US" altLang="ko-KR" sz="3200" b="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2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ko-KR" sz="30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Refine the inserted tokens via optimization-based search</a:t>
            </a:r>
            <a:endParaRPr lang="en-US" altLang="ko-KR" sz="22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B420F72-B15A-62E8-7DE5-F6C54D01B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2967939"/>
            <a:ext cx="10258425" cy="3335611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0A8A7422-2408-87AA-75D4-6A35932B011D}"/>
              </a:ext>
            </a:extLst>
          </p:cNvPr>
          <p:cNvSpPr/>
          <p:nvPr/>
        </p:nvSpPr>
        <p:spPr>
          <a:xfrm>
            <a:off x="5638800" y="4796739"/>
            <a:ext cx="5781675" cy="1506811"/>
          </a:xfrm>
          <a:prstGeom prst="rect">
            <a:avLst/>
          </a:prstGeom>
          <a:noFill/>
          <a:ln w="101600">
            <a:solidFill>
              <a:srgbClr val="FF0000">
                <a:alpha val="7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440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FE60F-3CE2-9A59-AFAD-27533F0F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72B840-28C4-EFA2-A069-DD7ECC92A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348055"/>
            <a:ext cx="7791087" cy="1462275"/>
          </a:xfrm>
        </p:spPr>
        <p:txBody>
          <a:bodyPr/>
          <a:lstStyle/>
          <a:p>
            <a:pPr algn="ctr"/>
            <a:r>
              <a:rPr lang="en-US" altLang="ko-KR" sz="480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achieves </a:t>
            </a:r>
            <a:r>
              <a:rPr lang="en-US" altLang="ko-KR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ASRs</a:t>
            </a:r>
            <a:b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different models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517EB1B-A3F5-70A7-7C82-66BDD1952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2B3A1A2-DB37-5854-7505-CA7C9D6583C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84068" y="2198255"/>
            <a:ext cx="11003742" cy="110682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000" b="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improves ASR by 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15.32%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average across tested methods and models.</a:t>
            </a:r>
            <a:endParaRPr lang="ko-KR" altLang="en-US" sz="3000" b="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F3F9EF1-849E-6D95-764B-C27AC9DBF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10" y="3384414"/>
            <a:ext cx="10703057" cy="293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04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30C71-EF92-A289-3D2C-8FD0363DD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96F2D0-11CD-B5B5-51EF-296CE8E8F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39" y="348056"/>
            <a:ext cx="9047233" cy="834200"/>
          </a:xfrm>
        </p:spPr>
        <p:txBody>
          <a:bodyPr/>
          <a:lstStyle/>
          <a:p>
            <a:r>
              <a:rPr lang="en-US" altLang="ko-KR" sz="480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altLang="ko-KR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</a:t>
            </a:r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ko-KR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Efficient</a:t>
            </a:r>
            <a:endParaRPr lang="ko-KR" altLang="en-US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7607408-E588-ACBF-09D9-7900C0644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6" name="텍스트 개체 틀 4">
            <a:extLst>
              <a:ext uri="{FF2B5EF4-FFF2-40B4-BE49-F238E27FC236}">
                <a16:creationId xmlns:a16="http://schemas.microsoft.com/office/drawing/2014/main" id="{E103A290-5657-35A3-7FAD-946E288C13F0}"/>
              </a:ext>
            </a:extLst>
          </p:cNvPr>
          <p:cNvSpPr txBox="1">
            <a:spLocks/>
          </p:cNvSpPr>
          <p:nvPr/>
        </p:nvSpPr>
        <p:spPr>
          <a:xfrm>
            <a:off x="584068" y="1453285"/>
            <a:ext cx="11072676" cy="18780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AutoNum type="arabicPeriod"/>
              <a:defRPr sz="2000" b="1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5430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20002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ko-KR" sz="30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Robustness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3000" b="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improves ASR under defenses from 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18.9% to 46.2%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ko-KR" sz="30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Efficiency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3000" b="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reduces iterations to success from 68.6 to 23.5 on average, achieving about 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2.9× faster 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convergence</a:t>
            </a:r>
            <a:endParaRPr lang="ko-KR" altLang="en-US" sz="2800" b="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CBE67E8-9261-87E1-E3EE-65D536531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214" y="3507643"/>
            <a:ext cx="7892111" cy="280252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AE185F7-59A7-4B7F-DC85-0F2A9734EB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575" y="3507643"/>
            <a:ext cx="2865169" cy="286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249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BE29F-CB6E-C7D9-9E70-FE9B72529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7BEA77-F3C4-51A2-1E64-91BB8CA0A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348055"/>
            <a:ext cx="10257196" cy="1462275"/>
          </a:xfrm>
        </p:spPr>
        <p:txBody>
          <a:bodyPr/>
          <a:lstStyle/>
          <a:p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</a:t>
            </a:r>
            <a:r>
              <a:rPr lang="en-US" altLang="ko-KR" sz="480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</a:t>
            </a:r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Across </a:t>
            </a:r>
            <a:r>
              <a:rPr lang="en-US" altLang="ko-KR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Behaviors </a:t>
            </a:r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altLang="ko-KR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Models</a:t>
            </a:r>
            <a:endParaRPr lang="ko-KR" altLang="en-US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A92CF00-DD6F-B515-009C-F9CDA6B04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2B1A11B-3DE3-A06B-B3C8-649756830B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95" y="3149909"/>
            <a:ext cx="4681743" cy="30163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F079C49-119B-48E5-9310-3DC2A9E8E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262" y="3700697"/>
            <a:ext cx="5572125" cy="1914725"/>
          </a:xfrm>
          <a:prstGeom prst="rect">
            <a:avLst/>
          </a:prstGeom>
        </p:spPr>
      </p:pic>
      <p:sp>
        <p:nvSpPr>
          <p:cNvPr id="9" name="텍스트 개체 틀 4">
            <a:extLst>
              <a:ext uri="{FF2B5EF4-FFF2-40B4-BE49-F238E27FC236}">
                <a16:creationId xmlns:a16="http://schemas.microsoft.com/office/drawing/2014/main" id="{08CD36A6-60F6-8AAA-C3A0-F832671B1F7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09407" y="1970955"/>
            <a:ext cx="10587527" cy="95452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​​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Aggregate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VSS across multiple behaviors and 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map shared slots 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each prompt.</a:t>
            </a:r>
            <a:endParaRPr lang="ko-KR" altLang="en-US" sz="3000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00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C061A-5759-9C5D-9C1F-7BCD22B3A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D53054-08BE-3CBE-AA7E-75A9DF2E4B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348055"/>
            <a:ext cx="10257196" cy="1462275"/>
          </a:xfrm>
        </p:spPr>
        <p:txBody>
          <a:bodyPr/>
          <a:lstStyle/>
          <a:p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</a:t>
            </a:r>
            <a:r>
              <a:rPr lang="en-US" altLang="ko-KR" sz="480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ko-KR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</a:t>
            </a:r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Across </a:t>
            </a:r>
            <a:r>
              <a:rPr lang="en-US" altLang="ko-KR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Behaviors </a:t>
            </a:r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altLang="ko-KR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Models</a:t>
            </a:r>
            <a:endParaRPr lang="ko-KR" altLang="en-US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491B6AB-C0AF-053F-B059-6F2D767D0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4B53650-FC3E-3BED-1B0F-E888A079A33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84068" y="2188730"/>
            <a:ext cx="10587527" cy="95452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</a:t>
            </a:r>
            <a:r>
              <a:rPr lang="en-US" altLang="ko-KR" sz="3000" b="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improves average transfer ASR from 18.2% to 24.2%, achieving a 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6.0% gain</a:t>
            </a:r>
            <a:endParaRPr lang="ko-KR" altLang="en-US" sz="3000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AC238CD-8E47-9B6B-41DF-FEDCFC973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02" y="3401113"/>
            <a:ext cx="11171595" cy="280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68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4BD18-54B6-FA44-F19F-E267C8553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8B9075-0F9C-0B9C-9CCB-33CCD025AC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39" y="348056"/>
            <a:ext cx="9047233" cy="834200"/>
          </a:xfrm>
        </p:spPr>
        <p:txBody>
          <a:bodyPr/>
          <a:lstStyle/>
          <a:p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it works</a:t>
            </a:r>
            <a:endParaRPr lang="ko-KR" altLang="en-US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4CF5A80-E761-7217-C2A7-1B7BF87A8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6" name="텍스트 개체 틀 4">
            <a:extLst>
              <a:ext uri="{FF2B5EF4-FFF2-40B4-BE49-F238E27FC236}">
                <a16:creationId xmlns:a16="http://schemas.microsoft.com/office/drawing/2014/main" id="{A9AB4182-7213-A8E1-8434-FF0D2DB3A216}"/>
              </a:ext>
            </a:extLst>
          </p:cNvPr>
          <p:cNvSpPr txBox="1">
            <a:spLocks/>
          </p:cNvSpPr>
          <p:nvPr/>
        </p:nvSpPr>
        <p:spPr>
          <a:xfrm>
            <a:off x="584068" y="1700936"/>
            <a:ext cx="10992954" cy="2261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AutoNum type="arabicPeriod"/>
              <a:defRPr sz="2000" b="1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5430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20002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1" indent="-4572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ko-KR" sz="3000" b="1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Attention: </a:t>
            </a:r>
            <a:r>
              <a:rPr lang="en-US" altLang="ko-KR" sz="300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30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spreads attention across multiple vulnerable slots, rather than concentrating it at the suffix</a:t>
            </a:r>
          </a:p>
          <a:p>
            <a:pPr marL="571500" lvl="1" indent="-4572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ko-KR" sz="3000" b="1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 shift: </a:t>
            </a:r>
            <a:r>
              <a:rPr lang="en-US" altLang="ko-KR" sz="30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slot-aware insertion shifts the model’s output distribution more strongly than suffix-only insertion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1F812F8-3AB2-7C92-5E07-BA812D8AB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34" y="4977700"/>
            <a:ext cx="4468410" cy="129076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D6D3A00-4BD3-BA2C-FAFA-6D542673E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984" y="4048478"/>
            <a:ext cx="2629692" cy="84013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1BB82AE-FC0B-8FFB-2A0A-99E9F0242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553" y="4414337"/>
            <a:ext cx="5576469" cy="147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46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C4B3D-AAA3-0A7C-400D-10600FF4C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E11546-F4E7-23DF-E024-4510D99BD6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431180"/>
            <a:ext cx="6821269" cy="724726"/>
          </a:xfrm>
        </p:spPr>
        <p:txBody>
          <a:bodyPr/>
          <a:lstStyle/>
          <a:p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3C80859-6757-BE2F-8406-58BB2664D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B1F4F7A-A1CA-9F25-FD41-11201585E83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84068" y="1653310"/>
            <a:ext cx="11055482" cy="4401911"/>
          </a:xfrm>
        </p:spPr>
        <p:txBody>
          <a:bodyPr/>
          <a:lstStyle/>
          <a:p>
            <a:pPr marL="0" indent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altLang="ko-KR" sz="32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 Matters!</a:t>
            </a:r>
          </a:p>
          <a:p>
            <a:pPr marL="571500" lvl="1" indent="-457200">
              <a:lnSpc>
                <a:spcPct val="12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altLang="ko-KR" sz="3200" b="1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fr-FR" altLang="ko-KR" sz="3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VSS</a:t>
            </a:r>
            <a:r>
              <a:rPr lang="fr-FR" altLang="ko-KR" sz="30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identifies vulnerable insertion positions</a:t>
            </a:r>
            <a:endParaRPr lang="en-US" altLang="ko-KR" sz="30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1" indent="-457200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3000" b="1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altLang="ko-KR" sz="3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30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uses them to achieve stronger, faster, more robust, and more transferable attacks than suffix-only baselines.</a:t>
            </a:r>
            <a:endParaRPr lang="ko-KR" altLang="en-US" sz="30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845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131EF7CA-A5B3-B9AB-C3D3-0B50EECDF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39" y="348056"/>
            <a:ext cx="9047233" cy="834200"/>
          </a:xfrm>
        </p:spPr>
        <p:txBody>
          <a:bodyPr/>
          <a:lstStyle/>
          <a:p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ko-KR" altLang="en-US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텍스트 개체 틀 4">
            <a:extLst>
              <a:ext uri="{FF2B5EF4-FFF2-40B4-BE49-F238E27FC236}">
                <a16:creationId xmlns:a16="http://schemas.microsoft.com/office/drawing/2014/main" id="{BBC1FE9C-CC02-CD6A-E2DA-533F381569E2}"/>
              </a:ext>
            </a:extLst>
          </p:cNvPr>
          <p:cNvSpPr txBox="1">
            <a:spLocks/>
          </p:cNvSpPr>
          <p:nvPr/>
        </p:nvSpPr>
        <p:spPr>
          <a:xfrm>
            <a:off x="1543908" y="2505075"/>
            <a:ext cx="4399693" cy="12137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AutoNum type="arabicPeriod"/>
              <a:defRPr sz="2000" b="1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5430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20002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altLang="ko-K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https://github.com/youai058/SlotGCG.git</a:t>
            </a:r>
            <a:endParaRPr lang="en-US" altLang="ko-KR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ko-KR" altLang="en-US" sz="28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텍스트 개체 틀 4">
            <a:extLst>
              <a:ext uri="{FF2B5EF4-FFF2-40B4-BE49-F238E27FC236}">
                <a16:creationId xmlns:a16="http://schemas.microsoft.com/office/drawing/2014/main" id="{6762F1DF-7572-2355-5C18-D1368CF36C47}"/>
              </a:ext>
            </a:extLst>
          </p:cNvPr>
          <p:cNvSpPr txBox="1">
            <a:spLocks/>
          </p:cNvSpPr>
          <p:nvPr/>
        </p:nvSpPr>
        <p:spPr>
          <a:xfrm>
            <a:off x="6248401" y="2505075"/>
            <a:ext cx="4895850" cy="12137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AutoNum type="arabicPeriod"/>
              <a:defRPr sz="2000" b="1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5430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20002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altLang="ko-K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Paper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https://openreview.net/forum?id=Fn2rSOnpNf</a:t>
            </a:r>
            <a:endParaRPr lang="en-US" altLang="ko-KR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텍스트 개체 틀 4">
            <a:extLst>
              <a:ext uri="{FF2B5EF4-FFF2-40B4-BE49-F238E27FC236}">
                <a16:creationId xmlns:a16="http://schemas.microsoft.com/office/drawing/2014/main" id="{FE656CA4-61B7-EE9E-DD92-A60A0F0CE637}"/>
              </a:ext>
            </a:extLst>
          </p:cNvPr>
          <p:cNvSpPr txBox="1">
            <a:spLocks/>
          </p:cNvSpPr>
          <p:nvPr/>
        </p:nvSpPr>
        <p:spPr>
          <a:xfrm>
            <a:off x="599523" y="1548536"/>
            <a:ext cx="10992954" cy="580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AutoNum type="arabicPeriod"/>
              <a:defRPr sz="2000" b="1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5430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20002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1" indent="-4572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ko-KR" sz="2400" b="1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US" altLang="ko-KR" sz="24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youai058@dgu.ac.kr</a:t>
            </a:r>
            <a:r>
              <a:rPr lang="en-US" altLang="ko-KR" sz="24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any questions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11C4E07-FA5A-930F-2602-D4A5802C9C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250" y="3604489"/>
            <a:ext cx="2675208" cy="267520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1910680-A004-4819-92F8-E0B84BE57A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22" y="3604489"/>
            <a:ext cx="2675208" cy="267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44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4540B8-7E2B-0124-C028-80490B23D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431180"/>
            <a:ext cx="6821269" cy="724726"/>
          </a:xfrm>
        </p:spPr>
        <p:txBody>
          <a:bodyPr/>
          <a:lstStyle/>
          <a:p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TL;DR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90410DE-13BC-4E3D-5048-15CB644F1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1</a:t>
            </a:fld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8949F41-4E25-A83E-C006-E046F762D1D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84068" y="1653310"/>
            <a:ext cx="11055482" cy="4401911"/>
          </a:xfrm>
        </p:spPr>
        <p:txBody>
          <a:bodyPr/>
          <a:lstStyle/>
          <a:p>
            <a:pPr marL="0" indent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altLang="ko-KR" sz="32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main contributions:</a:t>
            </a:r>
          </a:p>
          <a:p>
            <a:pPr marL="571500" lvl="1" indent="-457200">
              <a:lnSpc>
                <a:spcPct val="12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altLang="ko-KR" sz="3200" b="1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altLang="ko-KR" sz="32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3200" b="1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novel metric, </a:t>
            </a:r>
            <a:r>
              <a:rPr lang="en-US" altLang="ko-KR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VSS</a:t>
            </a:r>
            <a:r>
              <a:rPr lang="en-US" altLang="ko-KR" sz="32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for identifying vulnerable insertion slots</a:t>
            </a:r>
          </a:p>
          <a:p>
            <a:pPr marL="571500" lvl="1" indent="-457200">
              <a:lnSpc>
                <a:spcPct val="12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3200" b="1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altLang="ko-KR" sz="32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novel jailbreak attack framework, </a:t>
            </a:r>
            <a:r>
              <a:rPr lang="en-US" altLang="ko-KR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r>
              <a:rPr lang="en-US" altLang="ko-KR" sz="32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that exploits positional vulnerability</a:t>
            </a:r>
          </a:p>
          <a:p>
            <a:pPr marL="1085850" lvl="2" indent="-514350">
              <a:lnSpc>
                <a:spcPct val="12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en-US" altLang="ko-KR" sz="26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26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tronger, faster, and more robust jailbreak attacks</a:t>
            </a:r>
            <a:endParaRPr lang="ko-KR" altLang="en-US" sz="2600" b="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137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0DB1F-C4F6-EC9F-695F-A2BAB9911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C132FB-F7B1-8C5A-B248-3939FFA9D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431180"/>
            <a:ext cx="6821269" cy="724726"/>
          </a:xfrm>
        </p:spPr>
        <p:txBody>
          <a:bodyPr/>
          <a:lstStyle/>
          <a:p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Jailbreak Attacks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CAF2A46-D8BE-8ED6-007F-C2A85F2AE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9EFAD26-D6B6-680E-6649-D7CD30CD4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24" y="2081321"/>
            <a:ext cx="10821508" cy="4150587"/>
          </a:xfrm>
          <a:prstGeom prst="rect">
            <a:avLst/>
          </a:prstGeom>
        </p:spPr>
      </p:pic>
      <p:sp>
        <p:nvSpPr>
          <p:cNvPr id="15" name="텍스트 개체 틀 4">
            <a:extLst>
              <a:ext uri="{FF2B5EF4-FFF2-40B4-BE49-F238E27FC236}">
                <a16:creationId xmlns:a16="http://schemas.microsoft.com/office/drawing/2014/main" id="{710F7BE7-2D06-AAB6-1C6B-675E0DEA03E8}"/>
              </a:ext>
            </a:extLst>
          </p:cNvPr>
          <p:cNvSpPr txBox="1">
            <a:spLocks/>
          </p:cNvSpPr>
          <p:nvPr/>
        </p:nvSpPr>
        <p:spPr>
          <a:xfrm>
            <a:off x="584068" y="1299349"/>
            <a:ext cx="11055482" cy="724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AutoNum type="arabicPeriod"/>
              <a:defRPr sz="2000" b="1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5430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20002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Jailbreak attacks 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steer LLMs with adversarial prefixes or suffixes</a:t>
            </a:r>
          </a:p>
        </p:txBody>
      </p:sp>
    </p:spTree>
    <p:extLst>
      <p:ext uri="{BB962C8B-B14F-4D97-AF65-F5344CB8AC3E}">
        <p14:creationId xmlns:p14="http://schemas.microsoft.com/office/powerpoint/2010/main" val="829292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D916D-08FD-01B2-AEE7-D917EA431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90A357-8CD0-3336-DF01-FA71130BD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431180"/>
            <a:ext cx="8225196" cy="724726"/>
          </a:xfrm>
        </p:spPr>
        <p:txBody>
          <a:bodyPr/>
          <a:lstStyle/>
          <a:p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is suffix-only not enough?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B0D29FB-36E6-D68A-3764-06287F1ED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971A75A-2F00-A9FD-23F9-413CC34C3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585" y="3540005"/>
            <a:ext cx="6118290" cy="2559174"/>
          </a:xfrm>
          <a:prstGeom prst="rect">
            <a:avLst/>
          </a:prstGeom>
        </p:spPr>
      </p:pic>
      <p:sp>
        <p:nvSpPr>
          <p:cNvPr id="8" name="텍스트 개체 틀 4">
            <a:extLst>
              <a:ext uri="{FF2B5EF4-FFF2-40B4-BE49-F238E27FC236}">
                <a16:creationId xmlns:a16="http://schemas.microsoft.com/office/drawing/2014/main" id="{351A6134-6CE4-6EBD-AEBE-92946EE00A04}"/>
              </a:ext>
            </a:extLst>
          </p:cNvPr>
          <p:cNvSpPr txBox="1">
            <a:spLocks/>
          </p:cNvSpPr>
          <p:nvPr/>
        </p:nvSpPr>
        <p:spPr>
          <a:xfrm>
            <a:off x="804215" y="1604660"/>
            <a:ext cx="10928414" cy="1887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AutoNum type="arabicPeriod"/>
              <a:defRPr sz="2000" b="1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5430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20002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 all insertion slots 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5 adversarial tokens</a:t>
            </a:r>
          </a:p>
          <a:p>
            <a:pPr marL="457200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Run 100 step GCG and pick the slot with the 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lowest final loss</a:t>
            </a:r>
          </a:p>
        </p:txBody>
      </p:sp>
    </p:spTree>
    <p:extLst>
      <p:ext uri="{BB962C8B-B14F-4D97-AF65-F5344CB8AC3E}">
        <p14:creationId xmlns:p14="http://schemas.microsoft.com/office/powerpoint/2010/main" val="3326603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577DE-89FA-CAD4-73D6-2487E86FD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A40060-EFE2-AF81-35BE-96B15EBBD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431180"/>
            <a:ext cx="8225196" cy="724726"/>
          </a:xfrm>
        </p:spPr>
        <p:txBody>
          <a:bodyPr/>
          <a:lstStyle/>
          <a:p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is suffix-only not enough?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FCB9251-B46E-FFBD-266E-2B137C29C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B5563B1-87F6-70DC-EDA3-936D70287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86" y="3535950"/>
            <a:ext cx="5296196" cy="267062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9CC7FA8-192D-1DE4-7C31-4A882E3B9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25" y="3535951"/>
            <a:ext cx="5375461" cy="2670623"/>
          </a:xfrm>
          <a:prstGeom prst="rect">
            <a:avLst/>
          </a:prstGeom>
        </p:spPr>
      </p:pic>
      <p:sp>
        <p:nvSpPr>
          <p:cNvPr id="17" name="텍스트 개체 틀 4">
            <a:extLst>
              <a:ext uri="{FF2B5EF4-FFF2-40B4-BE49-F238E27FC236}">
                <a16:creationId xmlns:a16="http://schemas.microsoft.com/office/drawing/2014/main" id="{9FE23CAB-BB14-F787-399F-40F567CF95A5}"/>
              </a:ext>
            </a:extLst>
          </p:cNvPr>
          <p:cNvSpPr txBox="1">
            <a:spLocks/>
          </p:cNvSpPr>
          <p:nvPr/>
        </p:nvSpPr>
        <p:spPr>
          <a:xfrm>
            <a:off x="768286" y="1560331"/>
            <a:ext cx="9099614" cy="1887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AutoNum type="arabicPeriod"/>
              <a:defRPr sz="2000" b="1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5430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20002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optimal insertion slot varies across prompts</a:t>
            </a:r>
          </a:p>
          <a:p>
            <a:pPr marL="457200" indent="-457200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​​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Vulnerable slots exist beyond the suffix.</a:t>
            </a:r>
          </a:p>
        </p:txBody>
      </p:sp>
    </p:spTree>
    <p:extLst>
      <p:ext uri="{BB962C8B-B14F-4D97-AF65-F5344CB8AC3E}">
        <p14:creationId xmlns:p14="http://schemas.microsoft.com/office/powerpoint/2010/main" val="685343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F701F-2D4D-9A1D-EF7B-180A830BB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90C4C8-A79D-337B-2F5B-A0765FB87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431180"/>
            <a:ext cx="8225196" cy="724726"/>
          </a:xfrm>
        </p:spPr>
        <p:txBody>
          <a:bodyPr/>
          <a:lstStyle/>
          <a:p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Vulnerable Slot Score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D366C28-0943-93EA-8F57-216991E41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6F44D0F-8E68-0BFC-BAA7-4EB8FEDB2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85" y="866892"/>
            <a:ext cx="2266950" cy="275017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7DCB37F-F992-50B0-7BBD-3129368FAE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83" y="3628514"/>
            <a:ext cx="2266952" cy="275017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25AB527-3D94-9CB0-F7A2-3CA220E760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8613" y="5026317"/>
            <a:ext cx="6396686" cy="1043211"/>
          </a:xfrm>
          <a:prstGeom prst="rect">
            <a:avLst/>
          </a:prstGeom>
        </p:spPr>
      </p:pic>
      <p:sp>
        <p:nvSpPr>
          <p:cNvPr id="12" name="텍스트 개체 틀 4">
            <a:extLst>
              <a:ext uri="{FF2B5EF4-FFF2-40B4-BE49-F238E27FC236}">
                <a16:creationId xmlns:a16="http://schemas.microsoft.com/office/drawing/2014/main" id="{270EE7DC-D3FE-7F66-9193-F83752949435}"/>
              </a:ext>
            </a:extLst>
          </p:cNvPr>
          <p:cNvSpPr txBox="1">
            <a:spLocks/>
          </p:cNvSpPr>
          <p:nvPr/>
        </p:nvSpPr>
        <p:spPr>
          <a:xfrm>
            <a:off x="768285" y="1379356"/>
            <a:ext cx="8533523" cy="3289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AutoNum type="arabicPeriod"/>
              <a:defRPr sz="2000" b="1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5430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20002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attention indicates lower adversarial loss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​​This pattern persists before and after adversarial optimization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VSS turns token attention into a measurable signal of slot vulnerability</a:t>
            </a:r>
          </a:p>
        </p:txBody>
      </p:sp>
      <p:sp>
        <p:nvSpPr>
          <p:cNvPr id="15" name="날짜 개체 틀 2">
            <a:extLst>
              <a:ext uri="{FF2B5EF4-FFF2-40B4-BE49-F238E27FC236}">
                <a16:creationId xmlns:a16="http://schemas.microsoft.com/office/drawing/2014/main" id="{C14B9475-FFC8-1102-1E2C-2B44BF5D42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98773"/>
            <a:ext cx="9124950" cy="365125"/>
          </a:xfrm>
        </p:spPr>
        <p:txBody>
          <a:bodyPr/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Ben-Tov, Matan, Mor Geva, and Mahmood Sharif. "Universal jailbreak suffixes are strong attention hijackers." 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arXiv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preprint arXiv:2506.12880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(2025).</a:t>
            </a:r>
          </a:p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Wang, Zijun, et al. "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Attngcg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Enhancing jailbreaking attacks on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llms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attention manipulation." </a:t>
            </a:r>
            <a:r>
              <a:rPr lang="en-US" altLang="ko-K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arXiv</a:t>
            </a:r>
            <a:r>
              <a:rPr lang="en-US" altLang="ko-K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preprint arXiv:2410.09040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(2024).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76E27407-69F8-E8F2-6877-9659F8A413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83" y="3663290"/>
            <a:ext cx="254147" cy="25414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83159D5-7376-FC4C-8798-D644C06F03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83" y="921516"/>
            <a:ext cx="254148" cy="25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78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F3C00-4590-88DA-3D5B-D35FED148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EEAF68-1665-713F-D4F8-3A72F1F83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431180"/>
            <a:ext cx="8225196" cy="724726"/>
          </a:xfrm>
        </p:spPr>
        <p:txBody>
          <a:bodyPr/>
          <a:lstStyle/>
          <a:p>
            <a:r>
              <a:rPr lang="en-US" altLang="ko-KR" sz="48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Vulnerable Slot Score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16BB400-57E6-634B-5282-F16BE6190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3703551-CD8F-CB25-FF5F-E12CF663F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40" y="3875715"/>
            <a:ext cx="5960052" cy="217383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BA23E26-E6B0-8EE4-AB64-C81D1A197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051" y="3828091"/>
            <a:ext cx="2518332" cy="252369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28E17BF-306D-BF9D-FA62-1F8CE8DE4A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142" y="3828090"/>
            <a:ext cx="2524758" cy="2523693"/>
          </a:xfrm>
          <a:prstGeom prst="rect">
            <a:avLst/>
          </a:prstGeom>
        </p:spPr>
      </p:pic>
      <p:sp>
        <p:nvSpPr>
          <p:cNvPr id="11" name="텍스트 개체 틀 4">
            <a:extLst>
              <a:ext uri="{FF2B5EF4-FFF2-40B4-BE49-F238E27FC236}">
                <a16:creationId xmlns:a16="http://schemas.microsoft.com/office/drawing/2014/main" id="{5A420F2F-0AD2-FF7D-BFED-3246E57965FD}"/>
              </a:ext>
            </a:extLst>
          </p:cNvPr>
          <p:cNvSpPr txBox="1">
            <a:spLocks/>
          </p:cNvSpPr>
          <p:nvPr/>
        </p:nvSpPr>
        <p:spPr>
          <a:xfrm>
            <a:off x="768284" y="1379356"/>
            <a:ext cx="11195115" cy="2402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AutoNum type="arabicPeriod"/>
              <a:defRPr sz="2000" b="1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5430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2000250" indent="-17145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Randomly insert 20 adversarial tokens across multiple slots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​​Compare 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successful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 insertion </a:t>
            </a: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suffix-only GCG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3000" b="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en-US" altLang="ko-KR" sz="3000" b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achieves faster loss reduction, lower final loss, and higher-VSS</a:t>
            </a:r>
          </a:p>
        </p:txBody>
      </p:sp>
    </p:spTree>
    <p:extLst>
      <p:ext uri="{BB962C8B-B14F-4D97-AF65-F5344CB8AC3E}">
        <p14:creationId xmlns:p14="http://schemas.microsoft.com/office/powerpoint/2010/main" val="732971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348F0-F8AB-9C52-060F-33C2F80A4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38ACAB-7E78-FAD7-90F6-FCAE6C55D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431180"/>
            <a:ext cx="6821269" cy="724726"/>
          </a:xfrm>
        </p:spPr>
        <p:txBody>
          <a:bodyPr/>
          <a:lstStyle/>
          <a:p>
            <a:r>
              <a:rPr lang="en-US" altLang="ko-KR" sz="480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28085A-B92B-BFAB-C6B7-453211F00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3C41E92-F3FF-B5FC-8CC9-42F2038AF4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3715" y="1280411"/>
            <a:ext cx="11235385" cy="4401911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altLang="ko-KR" sz="32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</a:t>
            </a:r>
            <a:r>
              <a:rPr lang="en-US" altLang="ko-KR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Probing Slots</a:t>
            </a:r>
            <a:endParaRPr lang="en-US" altLang="ko-KR" sz="3200" b="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2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ko-KR" sz="30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Insert probing tokens into all possible slots to estimate slot-wise vulnerability</a:t>
            </a:r>
            <a:endParaRPr lang="en-US" altLang="ko-KR" sz="22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A2FBA32-0B71-27EC-B1AB-F94E88BD1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2967939"/>
            <a:ext cx="10258425" cy="3335611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1DA4E068-151D-0A3B-DCD7-AFE521FC2FB0}"/>
              </a:ext>
            </a:extLst>
          </p:cNvPr>
          <p:cNvSpPr/>
          <p:nvPr/>
        </p:nvSpPr>
        <p:spPr>
          <a:xfrm>
            <a:off x="1028700" y="2962276"/>
            <a:ext cx="4610100" cy="1800000"/>
          </a:xfrm>
          <a:prstGeom prst="rect">
            <a:avLst/>
          </a:prstGeom>
          <a:noFill/>
          <a:ln w="101600">
            <a:solidFill>
              <a:srgbClr val="FF0000">
                <a:alpha val="7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9708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FA4CA-277A-633D-76A2-48EA05BB3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F7B2CE-852D-EAF8-05CE-E861B46B4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240" y="431180"/>
            <a:ext cx="6821269" cy="724726"/>
          </a:xfrm>
        </p:spPr>
        <p:txBody>
          <a:bodyPr/>
          <a:lstStyle/>
          <a:p>
            <a:r>
              <a:rPr lang="en-US" altLang="ko-KR" sz="4800" dirty="0" err="1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SlotGCG</a:t>
            </a:r>
            <a:endParaRPr lang="ko-KR" altLang="en-US" sz="48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512D6F7-8949-CA1D-C3AA-8E451148F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29A4-E893-48C1-925F-EEFD4BDF6B79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5B0BE8E-698B-A79B-DF51-DB732D11496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3715" y="1280411"/>
            <a:ext cx="11235385" cy="4401911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altLang="ko-KR" sz="32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  <a:r>
              <a:rPr lang="en-US" altLang="ko-KR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VSS-based scoring</a:t>
            </a:r>
            <a:endParaRPr lang="en-US" altLang="ko-KR" sz="3200" b="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2" indent="-4572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ko-KR" sz="3000" dirty="0">
                <a:solidFill>
                  <a:srgbClr val="121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 VSS for each slot and derive an insertion probability distribution</a:t>
            </a:r>
            <a:endParaRPr lang="en-US" altLang="ko-KR" sz="2200" dirty="0">
              <a:solidFill>
                <a:srgbClr val="121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EBD1550-04E6-9080-CCC9-9D97698DE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2967939"/>
            <a:ext cx="10258425" cy="3335611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1C30597B-5B06-BAC7-DD39-65E66FA1F6D5}"/>
              </a:ext>
            </a:extLst>
          </p:cNvPr>
          <p:cNvSpPr/>
          <p:nvPr/>
        </p:nvSpPr>
        <p:spPr>
          <a:xfrm>
            <a:off x="1028700" y="4791076"/>
            <a:ext cx="4610100" cy="1521999"/>
          </a:xfrm>
          <a:prstGeom prst="rect">
            <a:avLst/>
          </a:prstGeom>
          <a:noFill/>
          <a:ln w="101600">
            <a:solidFill>
              <a:srgbClr val="FF0000">
                <a:alpha val="7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2181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05264E"/>
      </a:dk2>
      <a:lt2>
        <a:srgbClr val="E7E6E6"/>
      </a:lt2>
      <a:accent1>
        <a:srgbClr val="3F668F"/>
      </a:accent1>
      <a:accent2>
        <a:srgbClr val="B28659"/>
      </a:accent2>
      <a:accent3>
        <a:srgbClr val="FDC469"/>
      </a:accent3>
      <a:accent4>
        <a:srgbClr val="E5D8C9"/>
      </a:accent4>
      <a:accent5>
        <a:srgbClr val="4A7ECA"/>
      </a:accent5>
      <a:accent6>
        <a:srgbClr val="438820"/>
      </a:accent6>
      <a:hlink>
        <a:srgbClr val="4A7ECA"/>
      </a:hlink>
      <a:folHlink>
        <a:srgbClr val="954F72"/>
      </a:folHlink>
    </a:clrScheme>
    <a:fontScheme name="사용자 지정 2">
      <a:majorFont>
        <a:latin typeface="Pretendard ExtraBold"/>
        <a:ea typeface="Pretendard ExtraBold"/>
        <a:cs typeface=""/>
      </a:majorFont>
      <a:minorFont>
        <a:latin typeface="Pretendard"/>
        <a:ea typeface="Pretendar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표지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사용자 지정 1">
      <a:majorFont>
        <a:latin typeface="Pretendard ExtraBold"/>
        <a:ea typeface="Pretendard ExtraBold"/>
        <a:cs typeface=""/>
      </a:majorFont>
      <a:minorFont>
        <a:latin typeface="Pretendard"/>
        <a:ea typeface="Pretendar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12590</TotalTime>
  <Words>548</Words>
  <Application>Microsoft Office PowerPoint</Application>
  <PresentationFormat>와이드스크린</PresentationFormat>
  <Paragraphs>78</Paragraphs>
  <Slides>18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18</vt:i4>
      </vt:variant>
    </vt:vector>
  </HeadingPairs>
  <TitlesOfParts>
    <vt:vector size="25" baseType="lpstr">
      <vt:lpstr>Wingdings</vt:lpstr>
      <vt:lpstr>Pretendard</vt:lpstr>
      <vt:lpstr>Arial</vt:lpstr>
      <vt:lpstr>맑은 고딕</vt:lpstr>
      <vt:lpstr>Times New Roman</vt:lpstr>
      <vt:lpstr>Office 테마</vt:lpstr>
      <vt:lpstr>표지</vt:lpstr>
      <vt:lpstr>SlotGCG: Exploiting the Positional Vulnerability in LLMs for Jailbreak Attacks</vt:lpstr>
      <vt:lpstr>TL;DR</vt:lpstr>
      <vt:lpstr>Jailbreak Attacks</vt:lpstr>
      <vt:lpstr>Why is suffix-only not enough?</vt:lpstr>
      <vt:lpstr>Why is suffix-only not enough?</vt:lpstr>
      <vt:lpstr>Vulnerable Slot Score</vt:lpstr>
      <vt:lpstr>Vulnerable Slot Score</vt:lpstr>
      <vt:lpstr>SlotGCG</vt:lpstr>
      <vt:lpstr>SlotGCG</vt:lpstr>
      <vt:lpstr>SlotGCG</vt:lpstr>
      <vt:lpstr>SlotGCG</vt:lpstr>
      <vt:lpstr>SlotGCG achieves high ASRs in different models</vt:lpstr>
      <vt:lpstr>SlotGCG is Robust and Efficient</vt:lpstr>
      <vt:lpstr>Universal SlotGCG:  Transfer Across Behaviors and Models</vt:lpstr>
      <vt:lpstr>Universal SlotGCG:  Transfer Across Behaviors and Models</vt:lpstr>
      <vt:lpstr>How it works</vt:lpstr>
      <vt:lpstr>Conclusion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지우 정</dc:creator>
  <cp:lastModifiedBy>정승원</cp:lastModifiedBy>
  <cp:revision>77</cp:revision>
  <dcterms:created xsi:type="dcterms:W3CDTF">2024-07-01T09:01:36Z</dcterms:created>
  <dcterms:modified xsi:type="dcterms:W3CDTF">2026-04-02T12:02:26Z</dcterms:modified>
</cp:coreProperties>
</file>